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1" r:id="rId5"/>
    <p:sldId id="262" r:id="rId6"/>
    <p:sldId id="259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06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ACF2-9C72-4410-A464-862E62897394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B5ABC-8CB8-4981-8E03-C78DE6A4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5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528DEA-6811-422F-A2D7-D619148FADB1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2ECF52-F06B-4C36-8FEA-7CFB5AA1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7315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Sex: Male                   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Date of Birth: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1970/11/23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Place of Birth: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miandoab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Calibri"/>
              <a:cs typeface="Arial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City of Residence: West  Azarbayjan , Urmia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Address: Motahari Hospital,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kashani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street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 Tel.: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+984432237078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Email:</a:t>
            </a:r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cs typeface="B Nazanin" pitchFamily="2" charset="-78"/>
              </a:rPr>
              <a:t>D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cs typeface="B Nazanin" pitchFamily="2" charset="-78"/>
              </a:rPr>
              <a:t>r.alizolfi@gmail.com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Arial"/>
              </a:rPr>
              <a:t>Personal Details </a:t>
            </a:r>
            <a:r>
              <a:rPr sz="320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  <a:t/>
            </a:r>
            <a:br>
              <a:rPr sz="320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  <a:cs typeface="Arial"/>
              </a:rPr>
            </a:br>
            <a:r>
              <a:rPr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Calibri"/>
                <a:cs typeface="Arial"/>
              </a:rPr>
              <a:t>Name and Surname: ALI ZOLFI GOL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2" descr="C:\Users\IT\Desktop\علی زلفی گ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00400"/>
            <a:ext cx="1447800" cy="1648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610600" cy="6172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نام و نام خانوادگی : </a:t>
            </a:r>
            <a:r>
              <a:rPr lang="fa-I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دکتر </a:t>
            </a:r>
            <a:r>
              <a:rPr lang="fa-IR" sz="2400" b="1" dirty="0" smtClean="0">
                <a:cs typeface="B Nazanin" pitchFamily="2" charset="-78"/>
              </a:rPr>
              <a:t>علی زلفی گل</a:t>
            </a:r>
          </a:p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تحصيلات :</a:t>
            </a:r>
            <a:endParaRPr lang="fa-IR" sz="2400" b="1" dirty="0" smtClean="0">
              <a:cs typeface="B Nazanin" pitchFamily="2" charset="-78"/>
            </a:endParaRPr>
          </a:p>
          <a:p>
            <a:pPr algn="r" rtl="1"/>
            <a:r>
              <a:rPr lang="fa-IR" sz="2400" b="1" dirty="0" smtClean="0">
                <a:cs typeface="B Nazanin" pitchFamily="2" charset="-78"/>
              </a:rPr>
              <a:t>فوق تخصص قلب کودکان از دانشگاه علوم پزشکی اصفهان در سال 1394.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سمت</a:t>
            </a:r>
            <a:r>
              <a:rPr lang="fa-IR" sz="2400" b="1" dirty="0" smtClean="0">
                <a:cs typeface="B Nazanin" pitchFamily="2" charset="-78"/>
              </a:rPr>
              <a:t>: عضو هیأت علمی بیمارستان شهید مطهری</a:t>
            </a:r>
            <a:endParaRPr lang="en-US" sz="2400" b="1" dirty="0" smtClean="0">
              <a:cs typeface="B Nazanin" pitchFamily="2" charset="-78"/>
            </a:endParaRPr>
          </a:p>
          <a:p>
            <a:pPr algn="r" rtl="1"/>
            <a:r>
              <a:rPr lang="fa-IR" sz="2400" b="1" dirty="0" smtClean="0">
                <a:cs typeface="0 Mitra" panose="00000400000000000000" pitchFamily="2" charset="-78"/>
              </a:rPr>
              <a:t>عضو گروه </a:t>
            </a:r>
            <a:r>
              <a:rPr lang="fa-IR" sz="2400" b="1" dirty="0">
                <a:cs typeface="0 Mitra" panose="00000400000000000000" pitchFamily="2" charset="-78"/>
              </a:rPr>
              <a:t>بیماری‌های کودکان، دانشکده پزشکی</a:t>
            </a:r>
            <a:endParaRPr lang="en-US" sz="2400" b="1" dirty="0" smtClean="0">
              <a:cs typeface="0 Mitra" panose="00000400000000000000" pitchFamily="2" charset="-78"/>
            </a:endParaRPr>
          </a:p>
          <a:p>
            <a:pPr algn="r" rtl="1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حوزه تخصصی:</a:t>
            </a:r>
            <a:r>
              <a:rPr lang="fa-IR" sz="2400" b="1" dirty="0" smtClean="0">
                <a:cs typeface="B Nazanin" pitchFamily="2" charset="-78"/>
              </a:rPr>
              <a:t>فلوشیپ اقدامات مداخله ای (اینترونشن) قلب و عروق کودکان و بیماری های مادر زادی قلب از مرکز قلب و عروق شهید رجایی تهران در سال 1397،</a:t>
            </a:r>
          </a:p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مرتبه علمی: </a:t>
            </a:r>
            <a:r>
              <a:rPr lang="fa-IR" sz="2400" b="1" dirty="0" smtClean="0">
                <a:cs typeface="B Nazanin" pitchFamily="2" charset="-78"/>
              </a:rPr>
              <a:t>استادیار</a:t>
            </a:r>
          </a:p>
          <a:p>
            <a:pPr algn="r" rtl="1"/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 آدرس : </a:t>
            </a:r>
            <a:r>
              <a:rPr lang="fa-IR" sz="2400" b="1" dirty="0" smtClean="0">
                <a:cs typeface="B Nazanin" pitchFamily="2" charset="-78"/>
              </a:rPr>
              <a:t>ارومیه، خیابان کاشانی بیمارستان شهید مطهری </a:t>
            </a:r>
            <a:endParaRPr lang="en-US" sz="2400" b="1" dirty="0" smtClean="0">
              <a:cs typeface="B Nazanin" pitchFamily="2" charset="-78"/>
            </a:endParaRPr>
          </a:p>
          <a:p>
            <a:pPr algn="r" rtl="1" fontAlgn="base"/>
            <a:r>
              <a:rPr lang="fa-IR" sz="18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آدرس محل کار دوم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: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خیابان حسنی، ساختمان سیتاک 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60549653"/>
              </p:ext>
            </p:extLst>
          </p:nvPr>
        </p:nvGraphicFramePr>
        <p:xfrm>
          <a:off x="381000" y="152400"/>
          <a:ext cx="7848600" cy="6464080"/>
        </p:xfrm>
        <a:graphic>
          <a:graphicData uri="http://schemas.openxmlformats.org/drawingml/2006/table">
            <a:tbl>
              <a:tblPr rtl="1" firstRow="1" bandRow="1">
                <a:tableStyleId>{0505E3EF-67EA-436B-97B2-0124C06EBD24}</a:tableStyleId>
              </a:tblPr>
              <a:tblGrid>
                <a:gridCol w="1220260">
                  <a:extLst>
                    <a:ext uri="{9D8B030D-6E8A-4147-A177-3AD203B41FA5}">
                      <a16:colId xmlns:a16="http://schemas.microsoft.com/office/drawing/2014/main" xmlns="" val="378185879"/>
                    </a:ext>
                  </a:extLst>
                </a:gridCol>
                <a:gridCol w="6628340">
                  <a:extLst>
                    <a:ext uri="{9D8B030D-6E8A-4147-A177-3AD203B41FA5}">
                      <a16:colId xmlns:a16="http://schemas.microsoft.com/office/drawing/2014/main" xmlns="" val="2321117928"/>
                    </a:ext>
                  </a:extLst>
                </a:gridCol>
              </a:tblGrid>
              <a:tr h="1271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Release DATE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Article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23449104"/>
                  </a:ext>
                </a:extLst>
              </a:tr>
              <a:tr h="89641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latin typeface="+mn-lt"/>
                        </a:rPr>
                        <a:t>2023</a:t>
                      </a:r>
                      <a:endParaRPr lang="fa-I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a-IR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Postoperative Delirium and Dementia in Patients Undergoing Cardiac Surgery: A Review of Randomized Controlled Trials</a:t>
                      </a:r>
                      <a:endParaRPr lang="fa-IR" sz="2000" b="1" dirty="0">
                        <a:latin typeface="+mn-lt"/>
                      </a:endParaRPr>
                    </a:p>
                  </a:txBody>
                  <a:tcPr/>
                </a:tc>
              </a:tr>
              <a:tr h="986056">
                <a:tc>
                  <a:txBody>
                    <a:bodyPr/>
                    <a:lstStyle/>
                    <a:p>
                      <a:pPr algn="ctr" rtl="1"/>
                      <a:endParaRPr lang="en-US" sz="20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latin typeface="+mn-lt"/>
                        </a:rPr>
                        <a:t>2023</a:t>
                      </a:r>
                      <a:endParaRPr lang="fa-IR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20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latin typeface="+mn-lt"/>
                        </a:rPr>
                        <a:t>Omnipresence MicroRNA-483: A comprehensive organ by organ literature review</a:t>
                      </a:r>
                      <a:endParaRPr lang="fa-IR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605129"/>
                  </a:ext>
                </a:extLst>
              </a:tr>
              <a:tr h="952896"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latin typeface="+mn-lt"/>
                        </a:rPr>
                        <a:t>2023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latin typeface="+mn-lt"/>
                        </a:rPr>
                        <a:t>Crosstalk of NLRP3 inflammasome and noncoding RNAs in cardiomyopathies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4648355"/>
                  </a:ext>
                </a:extLst>
              </a:tr>
              <a:tr h="1071067"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latin typeface="+mn-lt"/>
                        </a:rPr>
                        <a:t>2022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latin typeface="+mn-lt"/>
                        </a:rPr>
                        <a:t>	Percutaneous balloon and stent angioplasty in children with renal artery stenosis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5274863"/>
                  </a:ext>
                </a:extLst>
              </a:tr>
              <a:tr h="1222953"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lang="en-US" sz="1800" b="1" dirty="0" smtClean="0">
                          <a:latin typeface="+mn-lt"/>
                        </a:rPr>
                        <a:t>2022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800" b="1" dirty="0" smtClean="0">
                        <a:latin typeface="+mn-lt"/>
                      </a:endParaRPr>
                    </a:p>
                    <a:p>
                      <a:pPr algn="ctr" rtl="1"/>
                      <a:r>
                        <a:rPr kumimoji="0" lang="en-US" sz="1800" b="1" kern="1200" dirty="0" smtClean="0">
                          <a:effectLst/>
                          <a:latin typeface="+mn-lt"/>
                        </a:rPr>
                        <a:t>Titanium Dioxide Nanoparticle and Cardiovascular Diseases: A Critical Review of the Literature and Possible Underlying Mechanisms</a:t>
                      </a:r>
                      <a:endParaRPr lang="fa-IR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371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72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88880919"/>
              </p:ext>
            </p:extLst>
          </p:nvPr>
        </p:nvGraphicFramePr>
        <p:xfrm>
          <a:off x="609600" y="0"/>
          <a:ext cx="79248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37826">
                <a:tc>
                  <a:txBody>
                    <a:bodyPr/>
                    <a:lstStyle/>
                    <a:p>
                      <a:endParaRPr kumimoji="0" lang="fa-IR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Contrast-associated acute kidney injury following intravenous contrast media computed tomography; new concept </a:t>
                      </a: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future directions: A systematic review study on emergencies patients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2023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37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anti coagulation therapy in chd catheterization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2021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Hemi truncus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Arteriosus in 10 day old Neonate with patent Ductus Arteriosus and  Thrombocytopenia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2020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3454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Nonsurgical treatment of right ventricular muscle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band in child: right ventricular outlet tract stenting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2019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3454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Approach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to the infant or child with a cardiac murmur</a:t>
                      </a:r>
                      <a:endParaRPr 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2017</a:t>
                      </a:r>
                      <a:endParaRPr 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96318570"/>
              </p:ext>
            </p:extLst>
          </p:nvPr>
        </p:nvGraphicFramePr>
        <p:xfrm>
          <a:off x="609600" y="1219200"/>
          <a:ext cx="8077200" cy="41889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01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kumimoji="0" lang="en-US" sz="1800" u="none" kern="1200" dirty="0" smtClean="0"/>
                    </a:p>
                    <a:p>
                      <a:pPr algn="ctr"/>
                      <a:r>
                        <a:rPr kumimoji="0" lang="en-US" sz="1800" u="none" kern="1200" dirty="0" smtClean="0"/>
                        <a:t>Titanium dioxide nanoparticle and cardiovascular diseases: A critical</a:t>
                      </a:r>
                      <a:r>
                        <a:rPr kumimoji="0" lang="en-US" sz="1800" u="none" kern="1200" baseline="0" dirty="0" smtClean="0"/>
                        <a:t> review of the literature  and possible Underlying Mechanisms</a:t>
                      </a:r>
                      <a:endParaRPr kumimoji="0" lang="en-US" sz="1800" b="1" i="0" u="none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Effect</a:t>
                      </a:r>
                      <a:r>
                        <a:rPr lang="en-US" baseline="0" dirty="0" smtClean="0"/>
                        <a:t> of  Tadalafil on myocardial and Endothelial Function and Exercise Performance  After Modified Fontan Operation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054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Tachycardia_ induced cardiomyopathy cause</a:t>
                      </a:r>
                      <a:r>
                        <a:rPr lang="fa-IR" baseline="0" dirty="0" smtClean="0"/>
                        <a:t> </a:t>
                      </a:r>
                      <a:r>
                        <a:rPr lang="en-US" baseline="0" dirty="0" smtClean="0"/>
                        <a:t>report </a:t>
                      </a:r>
                      <a:r>
                        <a:rPr lang="en-US" dirty="0" smtClean="0"/>
                        <a:t>(DCMP)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9268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chemeClr val="accent5">
                    <a:lumMod val="50000"/>
                  </a:schemeClr>
                </a:solidFill>
                <a:cs typeface="2  Titr" pitchFamily="2" charset="-78"/>
              </a:rPr>
              <a:t/>
            </a:r>
            <a:br>
              <a:rPr lang="fa-IR" sz="3600" dirty="0" smtClean="0">
                <a:solidFill>
                  <a:schemeClr val="accent5">
                    <a:lumMod val="50000"/>
                  </a:schemeClr>
                </a:solidFill>
                <a:cs typeface="2  Titr" pitchFamily="2" charset="-78"/>
              </a:rPr>
            </a:br>
            <a:r>
              <a:rPr lang="fa-IR" sz="4400" dirty="0">
                <a:solidFill>
                  <a:schemeClr val="accent5">
                    <a:lumMod val="50000"/>
                  </a:schemeClr>
                </a:solidFill>
                <a:cs typeface="2  Yagut" panose="00000400000000000000" pitchFamily="2" charset="-78"/>
              </a:rPr>
              <a:t>فعالیت های پژوهشی</a:t>
            </a:r>
            <a:endParaRPr lang="en-US" sz="4400" dirty="0">
              <a:solidFill>
                <a:schemeClr val="accent5">
                  <a:lumMod val="50000"/>
                </a:schemeClr>
              </a:solidFill>
              <a:cs typeface="2  Yagu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763000" cy="4800600"/>
          </a:xfrm>
        </p:spPr>
        <p:txBody>
          <a:bodyPr>
            <a:normAutofit fontScale="925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کنفرانس علمی چالش های تشخیصی و درمانی بیماری های قلبی و عروقی</a:t>
            </a:r>
            <a:r>
              <a:rPr lang="en-US" dirty="0" smtClean="0">
                <a:cs typeface="0 Zar" panose="00000400000000000000" pitchFamily="2" charset="-78"/>
              </a:rPr>
              <a:t>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کنگره بین المللی فرانکفورت </a:t>
            </a:r>
            <a:r>
              <a:rPr lang="en-US" sz="2200" b="1" dirty="0" smtClean="0"/>
              <a:t>Repeated stent migrations: A case </a:t>
            </a:r>
            <a:r>
              <a:rPr lang="en-US" b="1" dirty="0" smtClean="0"/>
              <a:t>report </a:t>
            </a:r>
            <a:r>
              <a:rPr lang="en-US" sz="2200" b="1" dirty="0" smtClean="0"/>
              <a:t>of left pulmonary artery </a:t>
            </a:r>
            <a:r>
              <a:rPr lang="en-US" sz="2200" b="1" dirty="0" err="1" smtClean="0"/>
              <a:t>stenting</a:t>
            </a:r>
            <a:r>
              <a:rPr lang="fa-IR" sz="2200" b="1" dirty="0" smtClean="0"/>
              <a:t> </a:t>
            </a:r>
            <a:r>
              <a:rPr lang="fa-IR" dirty="0" smtClean="0">
                <a:cs typeface="0 Zar" pitchFamily="2" charset="-78"/>
              </a:rPr>
              <a:t>در سال 1397</a:t>
            </a:r>
            <a:endParaRPr lang="en-US" dirty="0" smtClean="0">
              <a:cs typeface="0 Zar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سمینار سیستیک فیبروزیس</a:t>
            </a:r>
            <a:r>
              <a:rPr lang="en-US" dirty="0" err="1" smtClean="0">
                <a:cs typeface="0 Zar" panose="00000400000000000000" pitchFamily="2" charset="-78"/>
              </a:rPr>
              <a:t>cf</a:t>
            </a:r>
            <a:r>
              <a:rPr lang="en-US" dirty="0" smtClean="0">
                <a:cs typeface="0 Zar" panose="00000400000000000000" pitchFamily="2" charset="-78"/>
              </a:rPr>
              <a:t>)</a:t>
            </a:r>
            <a:r>
              <a:rPr lang="fa-IR" dirty="0" smtClean="0">
                <a:cs typeface="0 Zar" panose="00000400000000000000" pitchFamily="2" charset="-78"/>
              </a:rPr>
              <a:t>) در سال 1398</a:t>
            </a:r>
            <a:endParaRPr lang="en-US" dirty="0" smtClean="0">
              <a:cs typeface="0 Zar" panose="00000400000000000000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کنگره بین الملی درمان های حمایتی در بدخیمی های کودکان در سال 1398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سمینار تازه های کودکان و نوزادان در سال 1396.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شهر تبریز در برنامه اورژانس های قلب کودکان سال 1394.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شهر تهران در برنامه همایش کشوری بیماری های قلب کودکان در سال 1393.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anose="00000400000000000000" pitchFamily="2" charset="-78"/>
              </a:rPr>
              <a:t>سخنرانی در سمینار پیشگیری از آسیب و مرگ کودکان 1 تا 59 ماهه در سال 1394.</a:t>
            </a: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0 Zar" panose="00000400000000000000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cs typeface="2  Yagut" panose="00000400000000000000" pitchFamily="2" charset="-78"/>
              </a:rPr>
              <a:t>فعالیت های پژوهشی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371600"/>
            <a:ext cx="7772400" cy="4572000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itchFamily="2" charset="-78"/>
              </a:rPr>
              <a:t>سخنرانی در کنگره و همایش قلب کودکان ایران در سال 1402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itchFamily="2" charset="-78"/>
              </a:rPr>
              <a:t>سخنرانی </a:t>
            </a:r>
            <a:r>
              <a:rPr lang="fa-IR" dirty="0" smtClean="0">
                <a:cs typeface="0 Zar" pitchFamily="2" charset="-78"/>
              </a:rPr>
              <a:t>درسمینار </a:t>
            </a:r>
            <a:r>
              <a:rPr lang="fa-IR" dirty="0" smtClean="0">
                <a:cs typeface="0 Zar" pitchFamily="2" charset="-78"/>
              </a:rPr>
              <a:t>بیماریهای دریچه ای قلب در سال 1402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0 Zar" pitchFamily="2" charset="-78"/>
              </a:rPr>
              <a:t>سخنرانی در برنامه احیای پیشرفته کودکان در سال 1402</a:t>
            </a:r>
            <a:endParaRPr lang="fa-IR" dirty="0">
              <a:cs typeface="0 Zar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620000" cy="79216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5">
                    <a:lumMod val="50000"/>
                  </a:schemeClr>
                </a:solidFill>
                <a:cs typeface="2  Yagut" panose="00000400000000000000" pitchFamily="2" charset="-78"/>
              </a:rPr>
              <a:t>طرح ها و پایان نامه ها</a:t>
            </a:r>
            <a:endParaRPr lang="fa-IR" dirty="0">
              <a:solidFill>
                <a:schemeClr val="accent5">
                  <a:lumMod val="50000"/>
                </a:schemeClr>
              </a:solidFill>
              <a:cs typeface="2  Yagu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2400" dirty="0">
                <a:cs typeface="0 Zar Bold" panose="00000700000000000000" pitchFamily="2" charset="-78"/>
              </a:rPr>
              <a:t>بررسی سطح سرمی مواد ریزمغذی انتخابی (آهن ، روی) در مادران نوزادان با بیماری های مادرزادی </a:t>
            </a:r>
            <a:r>
              <a:rPr lang="fa-IR" sz="2400" dirty="0" smtClean="0">
                <a:cs typeface="0 Zar Bold" panose="00000700000000000000" pitchFamily="2" charset="-78"/>
              </a:rPr>
              <a:t>قلبی(1401)</a:t>
            </a:r>
          </a:p>
          <a:p>
            <a:pPr marL="0" indent="0" algn="r" rtl="1">
              <a:buNone/>
            </a:pPr>
            <a:endParaRPr lang="fa-IR" sz="2400" dirty="0" smtClean="0">
              <a:cs typeface="0 Zar Bold" panose="00000700000000000000" pitchFamily="2" charset="-78"/>
            </a:endParaRPr>
          </a:p>
          <a:p>
            <a:pPr algn="r" rtl="1"/>
            <a:r>
              <a:rPr lang="fa-IR" sz="2400" dirty="0" smtClean="0">
                <a:cs typeface="0 Zar Bold" panose="00000700000000000000" pitchFamily="2" charset="-78"/>
              </a:rPr>
              <a:t>بررسی </a:t>
            </a:r>
            <a:r>
              <a:rPr lang="fa-IR" sz="2400" dirty="0">
                <a:cs typeface="0 Zar Bold" panose="00000700000000000000" pitchFamily="2" charset="-78"/>
              </a:rPr>
              <a:t>سطح سرمی ویتامین </a:t>
            </a:r>
            <a:r>
              <a:rPr lang="en-US" sz="2400" dirty="0" smtClean="0">
                <a:cs typeface="0 Zar Bold" panose="00000700000000000000" pitchFamily="2" charset="-78"/>
              </a:rPr>
              <a:t> D</a:t>
            </a:r>
            <a:r>
              <a:rPr lang="fa-IR" sz="2400" dirty="0" smtClean="0">
                <a:cs typeface="0 Zar Bold" panose="00000700000000000000" pitchFamily="2" charset="-78"/>
              </a:rPr>
              <a:t>در </a:t>
            </a:r>
            <a:r>
              <a:rPr lang="fa-IR" sz="2400" dirty="0">
                <a:cs typeface="0 Zar Bold" panose="00000700000000000000" pitchFamily="2" charset="-78"/>
              </a:rPr>
              <a:t>مادران نوزادان مبتلا به بیماری های مادرزادی </a:t>
            </a:r>
            <a:r>
              <a:rPr lang="fa-IR" sz="2400" dirty="0" smtClean="0">
                <a:cs typeface="0 Zar Bold" panose="00000700000000000000" pitchFamily="2" charset="-78"/>
              </a:rPr>
              <a:t>قلبی(1401)</a:t>
            </a:r>
          </a:p>
          <a:p>
            <a:pPr marL="0" indent="0" algn="r" rtl="1">
              <a:buNone/>
            </a:pPr>
            <a:endParaRPr lang="fa-IR" sz="2400" dirty="0">
              <a:cs typeface="0 Zar Bold" panose="00000700000000000000" pitchFamily="2" charset="-78"/>
            </a:endParaRPr>
          </a:p>
          <a:p>
            <a:pPr algn="r" rtl="1"/>
            <a:r>
              <a:rPr lang="fa-IR" sz="2400" dirty="0">
                <a:cs typeface="0 Zar Bold" panose="00000700000000000000" pitchFamily="2" charset="-78"/>
              </a:rPr>
              <a:t>بررسی فراوانی طولانی شدن </a:t>
            </a:r>
            <a:r>
              <a:rPr lang="en-US" sz="2400" dirty="0" smtClean="0">
                <a:cs typeface="0 Zar Bold" panose="00000700000000000000" pitchFamily="2" charset="-78"/>
              </a:rPr>
              <a:t> QTC </a:t>
            </a:r>
            <a:r>
              <a:rPr lang="fa-IR" sz="2400" dirty="0">
                <a:cs typeface="0 Zar Bold" panose="00000700000000000000" pitchFamily="2" charset="-78"/>
              </a:rPr>
              <a:t>و ارتباط آن با شدت بیماری در کودکان مبتلا به </a:t>
            </a:r>
            <a:r>
              <a:rPr lang="fa-IR" sz="2400" dirty="0" smtClean="0">
                <a:cs typeface="0 Zar Bold" panose="00000700000000000000" pitchFamily="2" charset="-78"/>
              </a:rPr>
              <a:t>کتواسیدوز </a:t>
            </a:r>
            <a:r>
              <a:rPr lang="fa-IR" sz="2400" dirty="0">
                <a:cs typeface="0 Zar Bold" panose="00000700000000000000" pitchFamily="2" charset="-78"/>
              </a:rPr>
              <a:t>دیابتی بستری در بیمارستان مطهری </a:t>
            </a:r>
            <a:r>
              <a:rPr lang="fa-IR" sz="2400" dirty="0" smtClean="0">
                <a:cs typeface="0 Zar Bold" panose="00000700000000000000" pitchFamily="2" charset="-78"/>
              </a:rPr>
              <a:t>ارومیه(1401)</a:t>
            </a:r>
          </a:p>
          <a:p>
            <a:pPr marL="0" indent="0" algn="r" rtl="1">
              <a:buNone/>
            </a:pPr>
            <a:endParaRPr lang="fa-IR" sz="2400" dirty="0" smtClean="0">
              <a:cs typeface="0 Zar Bold" panose="00000700000000000000" pitchFamily="2" charset="-78"/>
            </a:endParaRPr>
          </a:p>
          <a:p>
            <a:pPr algn="r" rtl="1"/>
            <a:r>
              <a:rPr lang="fa-IR" sz="2400" dirty="0">
                <a:cs typeface="0 Zar Bold" panose="00000700000000000000" pitchFamily="2" charset="-78"/>
              </a:rPr>
              <a:t>تعیین فراوانی سندرم </a:t>
            </a:r>
            <a:r>
              <a:rPr lang="en-US" sz="2400" dirty="0">
                <a:cs typeface="0 Zar Bold" panose="00000700000000000000" pitchFamily="2" charset="-78"/>
              </a:rPr>
              <a:t>QT </a:t>
            </a:r>
            <a:r>
              <a:rPr lang="fa-IR" sz="2400" dirty="0">
                <a:cs typeface="0 Zar Bold" panose="00000700000000000000" pitchFamily="2" charset="-78"/>
              </a:rPr>
              <a:t>طولانی در کودکان مبتلا به تشنج بستری شده در بیمارستان </a:t>
            </a:r>
            <a:r>
              <a:rPr lang="fa-IR" sz="2400" dirty="0" smtClean="0">
                <a:cs typeface="0 Zar Bold" panose="00000700000000000000" pitchFamily="2" charset="-78"/>
              </a:rPr>
              <a:t>مطهری(1400)</a:t>
            </a:r>
          </a:p>
          <a:p>
            <a:pPr marL="0" indent="0" algn="r" rtl="1">
              <a:buNone/>
            </a:pPr>
            <a:endParaRPr lang="fa-IR" sz="2400" dirty="0" smtClean="0">
              <a:cs typeface="0 Zar Bold" panose="00000700000000000000" pitchFamily="2" charset="-78"/>
            </a:endParaRPr>
          </a:p>
          <a:p>
            <a:pPr algn="r" rtl="1"/>
            <a:r>
              <a:rPr lang="fa-IR" sz="2400" dirty="0">
                <a:cs typeface="0 Zar Bold" panose="00000700000000000000" pitchFamily="2" charset="-78"/>
              </a:rPr>
              <a:t>مطالعه فراوانی عوارض قلبی در کودکان مبتلا به کووید۱۹ بستری در بیمارستان مطهری ارومیه بین سالهای ۱۳۹۸-۱۴۰۰(تصویب 1402).</a:t>
            </a:r>
          </a:p>
          <a:p>
            <a:pPr algn="r" rtl="1"/>
            <a:endParaRPr lang="fa-IR" sz="2400" dirty="0" smtClean="0">
              <a:cs typeface="0 Zar Bold" panose="00000700000000000000" pitchFamily="2" charset="-78"/>
            </a:endParaRPr>
          </a:p>
          <a:p>
            <a:pPr algn="r" rtl="1"/>
            <a:endParaRPr lang="fa-IR" sz="2400" dirty="0">
              <a:cs typeface="0 Zar Bol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85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534400" cy="5867400"/>
          </a:xfrm>
        </p:spPr>
        <p:txBody>
          <a:bodyPr>
            <a:normAutofit lnSpcReduction="10000"/>
          </a:bodyPr>
          <a:lstStyle/>
          <a:p>
            <a:pPr algn="r" rtl="1"/>
            <a:endParaRPr lang="fa-IR" sz="2400" dirty="0">
              <a:cs typeface="0 Zar" panose="00000400000000000000" pitchFamily="2" charset="-78"/>
            </a:endParaRPr>
          </a:p>
          <a:p>
            <a:pPr algn="r" rtl="1"/>
            <a:r>
              <a:rPr lang="fa-IR" sz="2400" dirty="0">
                <a:cs typeface="0 Zar" panose="00000400000000000000" pitchFamily="2" charset="-78"/>
              </a:rPr>
              <a:t>بررسی مشخصات دموگرافیک- یافته های بالینی - تغییرات الکتروکاردیوگرافیک و پیامد در کودکان بستری شده با تشخیص تاکی کاردی فوق بطنی در بیمارستان شهید مطهری ارومیه از سال ۱۳۸۷ الی پایان سال </a:t>
            </a:r>
            <a:r>
              <a:rPr lang="fa-IR" sz="2400" dirty="0" smtClean="0">
                <a:cs typeface="0 Zar" panose="00000400000000000000" pitchFamily="2" charset="-78"/>
              </a:rPr>
              <a:t>۱۳۹۹(پایان1401)</a:t>
            </a:r>
          </a:p>
          <a:p>
            <a:pPr marL="0" indent="0" algn="r" rtl="1">
              <a:buNone/>
            </a:pPr>
            <a:endParaRPr lang="fa-IR" sz="2400" dirty="0">
              <a:cs typeface="0 Zar" panose="00000400000000000000" pitchFamily="2" charset="-78"/>
            </a:endParaRPr>
          </a:p>
          <a:p>
            <a:pPr algn="r" rtl="1"/>
            <a:r>
              <a:rPr lang="fa-IR" sz="2400" dirty="0">
                <a:cs typeface="0 Zar" panose="00000400000000000000" pitchFamily="2" charset="-78"/>
              </a:rPr>
              <a:t>بررسی فراوانی بیماری های قلبی-عروقی مادرزادی و اختلالات اکوکاردیوگرافی و عوامل موثر بر آن در کودکان مراجعه کننده به کلینیک قلبی دانشگاه علوم پزشکی ارومیه در تابستان و پاییز </a:t>
            </a:r>
            <a:r>
              <a:rPr lang="fa-IR" sz="2400" dirty="0" smtClean="0">
                <a:cs typeface="0 Zar" panose="00000400000000000000" pitchFamily="2" charset="-78"/>
              </a:rPr>
              <a:t>۱۴۰۰.</a:t>
            </a:r>
          </a:p>
          <a:p>
            <a:pPr marL="0" indent="0" algn="r" rtl="1">
              <a:buNone/>
            </a:pPr>
            <a:endParaRPr lang="fa-IR" sz="2400" dirty="0" smtClean="0">
              <a:cs typeface="0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dirty="0">
                <a:cs typeface="0 Zar" panose="00000400000000000000" pitchFamily="2" charset="-78"/>
              </a:rPr>
              <a:t>مطالعه فراوانی عوارض قلبی در کودکان مبتلا به کووید۱۹ بستری در بیمارستان مطهری ارومیه بین سالهای ۱۳۹۸-۱۴۰۰(تصویب 1402).</a:t>
            </a:r>
          </a:p>
          <a:p>
            <a:pPr marL="0" indent="0" algn="r" rtl="1">
              <a:buNone/>
            </a:pPr>
            <a:endParaRPr lang="fa-IR" sz="2400" dirty="0" smtClean="0">
              <a:cs typeface="0 Zar" panose="00000400000000000000" pitchFamily="2" charset="-78"/>
            </a:endParaRPr>
          </a:p>
          <a:p>
            <a:pPr algn="r" rtl="1"/>
            <a:r>
              <a:rPr lang="fa-IR" sz="2400" dirty="0">
                <a:cs typeface="0 Zar" panose="00000400000000000000" pitchFamily="2" charset="-78"/>
              </a:rPr>
              <a:t>بررسی مشخصات دموگرافیک ، یافته های بالینی و پارا کلینیک و میزان درگیری قلبی در بیماران بستری شده با تب روماتیسمی حاد در بیمارستان مطهری ارومیه از فروردین سال ۱۳۸۶ تا اخر اسفند </a:t>
            </a:r>
            <a:r>
              <a:rPr lang="fa-IR" sz="2400" dirty="0" smtClean="0">
                <a:cs typeface="0 Zar" panose="00000400000000000000" pitchFamily="2" charset="-78"/>
              </a:rPr>
              <a:t>۱۳۹۸.</a:t>
            </a:r>
            <a:endParaRPr lang="fa-IR" sz="2400" dirty="0">
              <a:cs typeface="0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119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490</TotalTime>
  <Words>646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Personal Details  Name and Surname: ALI ZOLFI GOL</vt:lpstr>
      <vt:lpstr>Slide 2</vt:lpstr>
      <vt:lpstr>Slide 3</vt:lpstr>
      <vt:lpstr>Slide 4</vt:lpstr>
      <vt:lpstr>Slide 5</vt:lpstr>
      <vt:lpstr> فعالیت های پژوهشی</vt:lpstr>
      <vt:lpstr>فعالیت های پژوهشی</vt:lpstr>
      <vt:lpstr>طرح ها و پایان نامه ها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tsrg</cp:lastModifiedBy>
  <cp:revision>71</cp:revision>
  <dcterms:created xsi:type="dcterms:W3CDTF">2023-07-02T05:18:31Z</dcterms:created>
  <dcterms:modified xsi:type="dcterms:W3CDTF">2024-04-20T06:30:33Z</dcterms:modified>
</cp:coreProperties>
</file>